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6" r:id="rId1"/>
    <p:sldMasterId id="2147483667" r:id="rId2"/>
  </p:sldMasterIdLst>
  <p:notesMasterIdLst>
    <p:notesMasterId r:id="rId16"/>
  </p:notesMasterIdLst>
  <p:handoutMasterIdLst>
    <p:handoutMasterId r:id="rId17"/>
  </p:handoutMasterIdLst>
  <p:sldIdLst>
    <p:sldId id="346" r:id="rId3"/>
    <p:sldId id="329" r:id="rId4"/>
    <p:sldId id="342" r:id="rId5"/>
    <p:sldId id="270" r:id="rId6"/>
    <p:sldId id="333" r:id="rId7"/>
    <p:sldId id="348" r:id="rId8"/>
    <p:sldId id="272" r:id="rId9"/>
    <p:sldId id="273" r:id="rId10"/>
    <p:sldId id="343" r:id="rId11"/>
    <p:sldId id="344" r:id="rId12"/>
    <p:sldId id="345" r:id="rId13"/>
    <p:sldId id="347" r:id="rId14"/>
    <p:sldId id="34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yne Cha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BBF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50073"/>
  </p:normalViewPr>
  <p:slideViewPr>
    <p:cSldViewPr snapToGrid="0" snapToObjects="1">
      <p:cViewPr varScale="1">
        <p:scale>
          <a:sx n="74" d="100"/>
          <a:sy n="74" d="100"/>
        </p:scale>
        <p:origin x="2328" y="176"/>
      </p:cViewPr>
      <p:guideLst>
        <p:guide orient="horz" pos="162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F2DDC-4346-4C46-A995-A9384BF6B21B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0DF15-4673-6744-A568-D8C373B1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5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813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AN ANNOUNCEMENT TODAY</a:t>
            </a:r>
          </a:p>
          <a:p>
            <a:r>
              <a:rPr lang="en-US" dirty="0" smtClean="0"/>
              <a:t>BUT FIRST, WANT TO TALK ABOUT DATABRICKS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JUST SCI-FI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7C4FBC-5220-9747-9139-414F213DFD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7C4FBC-5220-9747-9139-414F213DFD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03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129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Establish production-quality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7C4FBC-5220-9747-9139-414F213DFD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 Global publisher Elsevier – team in US and EU perform natural language processing on all their content to experiment with new product ideas.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2: Energy analytics company DNV GL – Databricks sped up analytics of IoT data from weather and grid sensor by 100x.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 Financial service provider LendUp– Databricks enabled them to update their machine models daily instead of weekly.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34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SOURCE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43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937" y="4484687"/>
            <a:ext cx="2235199" cy="33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05556" y="1558774"/>
            <a:ext cx="8240889" cy="1863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9593" y="4176646"/>
            <a:ext cx="6400799" cy="45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14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687741" y="4563526"/>
            <a:ext cx="6446838" cy="443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28650" marR="0" lvl="1" indent="-685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890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7488" marR="0" lvl="3" indent="-8794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Fram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937" y="4484687"/>
            <a:ext cx="2235300" cy="3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903111" y="1598391"/>
            <a:ext cx="7740000" cy="12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903111" y="2717006"/>
            <a:ext cx="6349800" cy="66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9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931333" y="1323212"/>
            <a:ext cx="356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7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10350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7" marR="0" lvl="3" indent="-5365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255712" marR="0" lvl="4" indent="-11525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4572000" y="1323212"/>
            <a:ext cx="356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7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10350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7" marR="0" lvl="3" indent="-5365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255712" marR="0" lvl="4" indent="-11525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31333" y="1286170"/>
            <a:ext cx="3561900" cy="4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sz="26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931333" y="1844616"/>
            <a:ext cx="3561900" cy="29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7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7" marR="0" lvl="3" indent="-4222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4560360" y="1286170"/>
            <a:ext cx="3543600" cy="4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sz="26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72000" y="1844616"/>
            <a:ext cx="3561900" cy="29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7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7" marR="0" lvl="3" indent="-4222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875" y="1149350"/>
            <a:ext cx="7273800" cy="3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137" y="987425"/>
            <a:ext cx="1092299" cy="10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8338" y="1006475"/>
            <a:ext cx="1073100" cy="10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3875" y="1006475"/>
            <a:ext cx="1073100" cy="10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4162" y="1006475"/>
            <a:ext cx="1082700" cy="10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8950" y="946150"/>
            <a:ext cx="1144500" cy="11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9900" y="1065212"/>
            <a:ext cx="987300" cy="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13688" y="1027112"/>
            <a:ext cx="1093800" cy="10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07050" y="3424237"/>
            <a:ext cx="1073100" cy="10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8512" y="2325688"/>
            <a:ext cx="1079400" cy="1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58975" y="2338388"/>
            <a:ext cx="989100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05150" y="2392363"/>
            <a:ext cx="989100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43375" y="2381250"/>
            <a:ext cx="973200" cy="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5025" y="3552825"/>
            <a:ext cx="1103400" cy="1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54213" y="3554412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82925" y="3552825"/>
            <a:ext cx="1035000" cy="10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664200" y="2393950"/>
            <a:ext cx="973200" cy="9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837363" y="2392363"/>
            <a:ext cx="1032000" cy="1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028700" y="1878013"/>
            <a:ext cx="7239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Exploration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1958975" y="1878013"/>
            <a:ext cx="10431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Clusters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311525" y="1878013"/>
            <a:ext cx="6462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Pipelines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221162" y="1878013"/>
            <a:ext cx="8508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900" baseline="30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rd</a:t>
            </a: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Party Apps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950075" y="1878013"/>
            <a:ext cx="7494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096962" y="4357687"/>
            <a:ext cx="582599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6937375" y="3216275"/>
            <a:ext cx="939900" cy="23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 Results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5607050" y="3216275"/>
            <a:ext cx="1158900" cy="23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Schedule Workflows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259138" y="4354512"/>
            <a:ext cx="749400" cy="23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Data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012950" y="4357687"/>
            <a:ext cx="9033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Power of Spark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57400" y="3205163"/>
            <a:ext cx="7365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364037" y="3205163"/>
            <a:ext cx="5430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Publish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336925" y="3205163"/>
            <a:ext cx="5952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019175" y="3205163"/>
            <a:ext cx="6462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Language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204200" y="1878013"/>
            <a:ext cx="6207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Libraries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5700712" y="1878013"/>
            <a:ext cx="954000" cy="23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Platform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875337" y="4302125"/>
            <a:ext cx="646200" cy="23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Logo Bug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3F3F3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946150" y="1312862"/>
            <a:ext cx="7172324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8" marR="0" lvl="0" indent="-587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28650" marR="0" lvl="1" indent="-685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890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7488" marR="0" lvl="3" indent="-8794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363" cy="18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31333" y="1323212"/>
            <a:ext cx="356204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8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10350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8" marR="0" lvl="3" indent="-5365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255713" marR="0" lvl="4" indent="-11525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363" cy="18706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572000" y="1323212"/>
            <a:ext cx="356204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8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10350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8" marR="0" lvl="3" indent="-5365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255713" marR="0" lvl="4" indent="-11525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31333" y="1286170"/>
            <a:ext cx="356204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sz="26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931333" y="1844616"/>
            <a:ext cx="356204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8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8" marR="0" lvl="3" indent="-4222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560360" y="1286170"/>
            <a:ext cx="3543450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sz="26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Font typeface="Merriweather Sans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4"/>
          </p:nvPr>
        </p:nvSpPr>
        <p:spPr>
          <a:xfrm>
            <a:off x="4572000" y="1844616"/>
            <a:ext cx="356204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5556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8788" marR="0" lvl="1" indent="-7651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-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7969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73138" marR="0" lvl="3" indent="-4222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363" cy="18706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27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875" y="1149350"/>
            <a:ext cx="7273924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363" cy="18706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137" y="987425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8338" y="1006475"/>
            <a:ext cx="1073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3875" y="1006475"/>
            <a:ext cx="1073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4162" y="1006475"/>
            <a:ext cx="1082675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8950" y="946150"/>
            <a:ext cx="1144587" cy="114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9900" y="1065212"/>
            <a:ext cx="987425" cy="9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13688" y="1027112"/>
            <a:ext cx="1093787" cy="10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07050" y="3424237"/>
            <a:ext cx="1073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8512" y="2325688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58975" y="23383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05150" y="2392363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43375" y="2381250"/>
            <a:ext cx="973137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5025" y="3552825"/>
            <a:ext cx="1103312" cy="110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54213" y="3554412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82925" y="3552825"/>
            <a:ext cx="1035049" cy="10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664200" y="2393950"/>
            <a:ext cx="973137" cy="9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837363" y="2392363"/>
            <a:ext cx="1031875" cy="1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1028700" y="1878013"/>
            <a:ext cx="723900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Exploration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1958975" y="1878013"/>
            <a:ext cx="1042987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Clusters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311525" y="1878013"/>
            <a:ext cx="646112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Pipelines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221162" y="1878013"/>
            <a:ext cx="850899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900" baseline="30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rd</a:t>
            </a: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Party Apps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6950075" y="1878013"/>
            <a:ext cx="749299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096962" y="4357687"/>
            <a:ext cx="582612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6937375" y="3216275"/>
            <a:ext cx="939799" cy="231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 Results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607050" y="3216275"/>
            <a:ext cx="1158874" cy="231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Schedule Workflows 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259138" y="4354512"/>
            <a:ext cx="749299" cy="231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Data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2012950" y="4357687"/>
            <a:ext cx="903287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Power of Spark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057400" y="3205163"/>
            <a:ext cx="736599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4364037" y="3205163"/>
            <a:ext cx="542925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Publish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336925" y="3205163"/>
            <a:ext cx="595312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019175" y="3205163"/>
            <a:ext cx="646112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Language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8204200" y="1878013"/>
            <a:ext cx="620713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Libraries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700712" y="1878013"/>
            <a:ext cx="954086" cy="230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Platform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875337" y="4302125"/>
            <a:ext cx="646112" cy="231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Logo Bug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363" cy="18706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46150" y="1312862"/>
            <a:ext cx="71724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000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tabLst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60387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None/>
              <a:tabLst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9695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None/>
              <a:tabLst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7487" marR="0" lvl="3" indent="-879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 smtClean="0"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09" y="4806610"/>
            <a:ext cx="110040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453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946150" y="1312862"/>
            <a:ext cx="7172324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8" marR="0" lvl="0" indent="-587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28650" marR="0" lvl="1" indent="-685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890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7488" marR="0" lvl="3" indent="-8794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7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68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ource Sans Pro" charset="0"/>
          <a:ea typeface="Source Sans Pro" charset="0"/>
          <a:cs typeface="Source Sans Pro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46150" y="1312862"/>
            <a:ext cx="71724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7" marR="0" lvl="0" indent="-587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28650" marR="0" lvl="1" indent="-685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89025" marR="0" lvl="2" indent="-9334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7487" marR="0" lvl="3" indent="-8794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Merriweather Sans"/>
              <a:buChar char="–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85950" marR="0" lvl="4" indent="-11302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ct val="80000"/>
              <a:buFont typeface="Merriweather Sans"/>
              <a:buChar char="•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4" r:id="rId6"/>
    <p:sldLayoutId id="2147483665" r:id="rId7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1.wdp"/><Relationship Id="rId5" Type="http://schemas.openxmlformats.org/officeDocument/2006/relationships/image" Target="../media/image26.jpeg"/><Relationship Id="rId6" Type="http://schemas.microsoft.com/office/2007/relationships/hdphoto" Target="../media/hdphoto2.wdp"/><Relationship Id="rId7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microsoft.com/office/2007/relationships/hdphoto" Target="../media/hdphoto3.wdp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microsoft.com/office/2007/relationships/hdphoto" Target="../media/hdphoto4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286" y="1558774"/>
            <a:ext cx="8404495" cy="1863171"/>
          </a:xfrm>
        </p:spPr>
        <p:txBody>
          <a:bodyPr/>
          <a:lstStyle/>
          <a:p>
            <a:r>
              <a:rPr lang="en-US" dirty="0" smtClean="0"/>
              <a:t>Disrupting Big Data with Apache Spark in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79" y="4379432"/>
            <a:ext cx="6400800" cy="453863"/>
          </a:xfrm>
        </p:spPr>
        <p:txBody>
          <a:bodyPr/>
          <a:lstStyle/>
          <a:p>
            <a:pPr lvl="0"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dirty="0"/>
              <a:t>Ali </a:t>
            </a:r>
            <a:r>
              <a:rPr lang="en-US" dirty="0" err="1" smtClean="0"/>
              <a:t>Ghodsi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Co-Founder </a:t>
            </a:r>
            <a:r>
              <a:rPr lang="en-US" dirty="0"/>
              <a:t>and CEO</a:t>
            </a:r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59" y="206375"/>
            <a:ext cx="8889241" cy="857400"/>
          </a:xfrm>
        </p:spPr>
        <p:txBody>
          <a:bodyPr>
            <a:noAutofit/>
          </a:bodyPr>
          <a:lstStyle/>
          <a:p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smtClean="0"/>
              <a:t>Enterprise Security (DBES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163383" y="1125454"/>
            <a:ext cx="8442322" cy="459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Holistic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end-to-end</a:t>
            </a: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security for Data Analytics</a:t>
            </a:r>
          </a:p>
        </p:txBody>
      </p:sp>
      <p:sp>
        <p:nvSpPr>
          <p:cNvPr id="60" name="Text Placeholder 2"/>
          <p:cNvSpPr txBox="1">
            <a:spLocks/>
          </p:cNvSpPr>
          <p:nvPr/>
        </p:nvSpPr>
        <p:spPr bwMode="auto">
          <a:xfrm>
            <a:off x="1965325" y="2432364"/>
            <a:ext cx="1194435" cy="6039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Tables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1" name="Text Placeholder 2"/>
          <p:cNvSpPr txBox="1">
            <a:spLocks/>
          </p:cNvSpPr>
          <p:nvPr/>
        </p:nvSpPr>
        <p:spPr bwMode="auto">
          <a:xfrm>
            <a:off x="3667106" y="2432364"/>
            <a:ext cx="1443812" cy="61668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Clusters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 bwMode="auto">
          <a:xfrm>
            <a:off x="5618263" y="2432365"/>
            <a:ext cx="1099101" cy="675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Workflows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717365" y="2432364"/>
            <a:ext cx="2269840" cy="8461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Notebooks,</a:t>
            </a: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Dashboards,</a:t>
            </a:r>
            <a:b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Reports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4" name="Text Placeholder 2"/>
          <p:cNvSpPr txBox="1">
            <a:spLocks/>
          </p:cNvSpPr>
          <p:nvPr/>
        </p:nvSpPr>
        <p:spPr bwMode="auto">
          <a:xfrm>
            <a:off x="217805" y="2432364"/>
            <a:ext cx="1194435" cy="6039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Files</a:t>
            </a:r>
            <a:endParaRPr lang="en-US" sz="1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4818" y="2921180"/>
            <a:ext cx="6002995" cy="1402419"/>
            <a:chOff x="164818" y="3383894"/>
            <a:chExt cx="6002995" cy="1402419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 bwMode="auto">
            <a:xfrm>
              <a:off x="2066840" y="3443898"/>
              <a:ext cx="4100973" cy="134241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17303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/>
                <a:buChar char="•"/>
                <a:defRPr sz="20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1pPr>
              <a:lvl2pPr marL="628650" indent="-171450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8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2pPr>
              <a:lvl3pPr marL="1089025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3pPr>
              <a:lvl4pPr marL="148748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4pPr>
              <a:lvl5pPr marL="1885950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4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42900"/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Role-based </a:t>
              </a:r>
              <a:r>
                <a:rPr lang="en-US" sz="1800" b="1" dirty="0">
                  <a:latin typeface="Source Sans Pro Light" charset="0"/>
                  <a:ea typeface="Source Sans Pro Light" charset="0"/>
                  <a:cs typeface="Source Sans Pro Light" charset="0"/>
                </a:rPr>
                <a:t>access </a:t>
              </a:r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control</a:t>
              </a:r>
            </a:p>
            <a:p>
              <a:pPr marL="457200" indent="-342900"/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Auditing </a:t>
              </a:r>
              <a:r>
                <a:rPr lang="en-US" sz="1800" b="1" dirty="0">
                  <a:latin typeface="Source Sans Pro Light" charset="0"/>
                  <a:ea typeface="Source Sans Pro Light" charset="0"/>
                  <a:cs typeface="Source Sans Pro Light" charset="0"/>
                </a:rPr>
                <a:t>and </a:t>
              </a:r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governance</a:t>
              </a:r>
            </a:p>
            <a:p>
              <a:pPr marL="457200" indent="-342900"/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Integrated identity-management</a:t>
              </a:r>
            </a:p>
            <a:p>
              <a:pPr marL="457200" indent="-342900"/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Encryption </a:t>
              </a:r>
              <a:r>
                <a:rPr lang="en-US" sz="1800" b="1" dirty="0">
                  <a:latin typeface="Source Sans Pro Light" charset="0"/>
                  <a:ea typeface="Source Sans Pro Light" charset="0"/>
                  <a:cs typeface="Source Sans Pro Light" charset="0"/>
                </a:rPr>
                <a:t>on-disk and </a:t>
              </a:r>
              <a:r>
                <a:rPr lang="en-US" sz="1800" b="1" dirty="0" smtClean="0">
                  <a:latin typeface="Source Sans Pro Light" charset="0"/>
                  <a:ea typeface="Source Sans Pro Light" charset="0"/>
                  <a:cs typeface="Source Sans Pro Light" charset="0"/>
                </a:rPr>
                <a:t>on-the-wire</a:t>
              </a:r>
              <a:endParaRPr lang="en-US" sz="1800" b="1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69" name="Text Placeholder 2"/>
            <p:cNvSpPr txBox="1">
              <a:spLocks/>
            </p:cNvSpPr>
            <p:nvPr/>
          </p:nvSpPr>
          <p:spPr bwMode="auto">
            <a:xfrm>
              <a:off x="164818" y="3383894"/>
              <a:ext cx="2324382" cy="56834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17303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/>
                <a:buChar char="•"/>
                <a:defRPr sz="20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1pPr>
              <a:lvl2pPr marL="628650" indent="-171450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8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2pPr>
              <a:lvl3pPr marL="1089025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3pPr>
              <a:lvl4pPr marL="148748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4pPr>
              <a:lvl5pPr marL="1885950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4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None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DBES provides</a:t>
              </a:r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649372" y="2017079"/>
            <a:ext cx="7234788" cy="162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31369" y="1687047"/>
            <a:ext cx="666897" cy="66689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7712608" y="1789863"/>
            <a:ext cx="310651" cy="406910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5767478" y="1687047"/>
            <a:ext cx="666897" cy="66689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03585" y="1687047"/>
            <a:ext cx="666897" cy="66689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239692" y="1687047"/>
            <a:ext cx="666897" cy="66689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75799" y="1687047"/>
            <a:ext cx="666897" cy="66689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944768" y="1789863"/>
            <a:ext cx="310651" cy="40691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4176928" y="1789863"/>
            <a:ext cx="310651" cy="40691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2419248" y="1789863"/>
            <a:ext cx="310651" cy="4069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651408" y="1789863"/>
            <a:ext cx="310651" cy="40691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799" y="4404858"/>
            <a:ext cx="8138160" cy="514747"/>
            <a:chOff x="-10160" y="3953984"/>
            <a:chExt cx="8138160" cy="514747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 bwMode="auto">
            <a:xfrm>
              <a:off x="-10160" y="3953984"/>
              <a:ext cx="8138160" cy="51474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17303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/>
                <a:buChar char="•"/>
                <a:defRPr sz="20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1pPr>
              <a:lvl2pPr marL="628650" indent="-171450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8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2pPr>
              <a:lvl3pPr marL="1089025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3pPr>
              <a:lvl4pPr marL="148748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4pPr>
              <a:lvl5pPr marL="1885950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4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b="1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The First End-to-End Security Solution for Apache Spark</a:t>
              </a:r>
              <a:endParaRPr lang="en-US" b="1" dirty="0"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068636" y="4338472"/>
              <a:ext cx="60923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3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60" y="8069"/>
            <a:ext cx="8560500" cy="857400"/>
          </a:xfrm>
        </p:spPr>
        <p:txBody>
          <a:bodyPr>
            <a:noAutofit/>
          </a:bodyPr>
          <a:lstStyle/>
          <a:p>
            <a:r>
              <a:rPr lang="en-US" sz="4400" dirty="0"/>
              <a:t>Enterprise </a:t>
            </a:r>
            <a:r>
              <a:rPr lang="en-US" sz="4400" dirty="0" smtClean="0"/>
              <a:t>use-cases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3" y="1040136"/>
            <a:ext cx="1425937" cy="644149"/>
          </a:xfrm>
          <a:prstGeom prst="rect">
            <a:avLst/>
          </a:prstGeom>
        </p:spPr>
      </p:pic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2151816" y="938439"/>
            <a:ext cx="6840185" cy="4194044"/>
          </a:xfrm>
        </p:spPr>
        <p:txBody>
          <a:bodyPr>
            <a:normAutofit fontScale="92500"/>
          </a:bodyPr>
          <a:lstStyle/>
          <a:p>
            <a:pPr marL="114300" indent="0">
              <a:lnSpc>
                <a:spcPct val="220000"/>
              </a:lnSpc>
              <a:buNone/>
              <a:tabLst>
                <a:tab pos="2390775" algn="l"/>
              </a:tabLst>
            </a:pPr>
            <a:r>
              <a:rPr lang="en-US" sz="2100" smtClean="0"/>
              <a:t>Preventing credit card fraud</a:t>
            </a:r>
            <a:endParaRPr lang="en-US" sz="2100" dirty="0" smtClean="0"/>
          </a:p>
          <a:p>
            <a:pPr marL="114300" indent="0">
              <a:lnSpc>
                <a:spcPct val="220000"/>
              </a:lnSpc>
              <a:buNone/>
              <a:tabLst>
                <a:tab pos="2390775" algn="l"/>
              </a:tabLst>
            </a:pPr>
            <a:r>
              <a:rPr lang="en-US" sz="2100" dirty="0" smtClean="0"/>
              <a:t>Predict </a:t>
            </a:r>
            <a:r>
              <a:rPr lang="en-US" sz="2100" dirty="0"/>
              <a:t>energy demand based on </a:t>
            </a:r>
            <a:r>
              <a:rPr lang="en-US" sz="2100" dirty="0" smtClean="0"/>
              <a:t>massive weather </a:t>
            </a:r>
            <a:r>
              <a:rPr lang="en-US" sz="2100" dirty="0"/>
              <a:t>data</a:t>
            </a:r>
          </a:p>
          <a:p>
            <a:pPr marL="114300" indent="0">
              <a:lnSpc>
                <a:spcPct val="220000"/>
              </a:lnSpc>
              <a:buNone/>
              <a:tabLst>
                <a:tab pos="2390775" algn="l"/>
              </a:tabLst>
            </a:pPr>
            <a:r>
              <a:rPr lang="en-US" sz="2100" dirty="0"/>
              <a:t>Predict player churn, predicting network outages		</a:t>
            </a:r>
          </a:p>
          <a:p>
            <a:pPr marL="114300" indent="0">
              <a:lnSpc>
                <a:spcPct val="220000"/>
              </a:lnSpc>
              <a:buNone/>
              <a:tabLst>
                <a:tab pos="2390775" algn="l"/>
              </a:tabLst>
            </a:pPr>
            <a:r>
              <a:rPr lang="en-US" sz="2100" dirty="0" smtClean="0"/>
              <a:t>Natural </a:t>
            </a:r>
            <a:r>
              <a:rPr lang="en-US" sz="2100" dirty="0"/>
              <a:t>language processing to extract author </a:t>
            </a:r>
            <a:r>
              <a:rPr lang="en-US" sz="2100" dirty="0" smtClean="0"/>
              <a:t>graph</a:t>
            </a:r>
            <a:r>
              <a:rPr lang="en-US" sz="2100" dirty="0"/>
              <a:t>	</a:t>
            </a:r>
          </a:p>
          <a:p>
            <a:pPr marL="114300" indent="0">
              <a:lnSpc>
                <a:spcPct val="220000"/>
              </a:lnSpc>
              <a:buNone/>
              <a:tabLst>
                <a:tab pos="2390775" algn="l"/>
              </a:tabLst>
            </a:pPr>
            <a:r>
              <a:rPr lang="en-US" sz="2100" dirty="0" smtClean="0"/>
              <a:t>Generating tailored programs based on big data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" y="1898552"/>
            <a:ext cx="1409521" cy="3752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31" y="3149636"/>
            <a:ext cx="1574534" cy="6123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51" y="2524920"/>
            <a:ext cx="808281" cy="627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51" y="3865387"/>
            <a:ext cx="1559014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11" y="1891000"/>
            <a:ext cx="7739943" cy="1248834"/>
          </a:xfrm>
        </p:spPr>
        <p:txBody>
          <a:bodyPr/>
          <a:lstStyle/>
          <a:p>
            <a:r>
              <a:rPr lang="en-US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60" y="1348093"/>
            <a:ext cx="8560500" cy="857400"/>
          </a:xfrm>
        </p:spPr>
        <p:txBody>
          <a:bodyPr/>
          <a:lstStyle/>
          <a:p>
            <a:r>
              <a:rPr lang="en-US" dirty="0" smtClean="0"/>
              <a:t>Try Apache Spark with Databricks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03A678-4452-844A-9F06-1DF79E40D90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378" y="2496900"/>
            <a:ext cx="892882" cy="89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098" y="2927136"/>
            <a:ext cx="47111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u="sng" dirty="0" smtClean="0">
                <a:solidFill>
                  <a:srgbClr val="0000F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http://</a:t>
            </a:r>
            <a:r>
              <a:rPr lang="en-US" sz="3200" u="sng" dirty="0" err="1" smtClean="0">
                <a:solidFill>
                  <a:srgbClr val="0000F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databricks.com</a:t>
            </a:r>
            <a:r>
              <a:rPr lang="en-US" sz="3200" u="sng" dirty="0" smtClean="0">
                <a:solidFill>
                  <a:srgbClr val="0000F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098" y="2481676"/>
            <a:ext cx="747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Try latest version of Apache Spark and preview of Spark 2.0</a:t>
            </a:r>
          </a:p>
        </p:txBody>
      </p:sp>
    </p:spTree>
    <p:extLst>
      <p:ext uri="{BB962C8B-B14F-4D97-AF65-F5344CB8AC3E}">
        <p14:creationId xmlns:p14="http://schemas.microsoft.com/office/powerpoint/2010/main" val="16138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Dawn of Advanced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03A678-4452-844A-9F06-1DF79E40D90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29910" y="1247585"/>
            <a:ext cx="3131465" cy="2822060"/>
            <a:chOff x="5329910" y="1247585"/>
            <a:chExt cx="3131465" cy="28220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10" y="2249850"/>
              <a:ext cx="3131465" cy="181979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005636" y="1247585"/>
              <a:ext cx="189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Watson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91684" y="1247623"/>
            <a:ext cx="2021924" cy="2812227"/>
            <a:chOff x="3379809" y="1247623"/>
            <a:chExt cx="2021924" cy="2812227"/>
          </a:xfrm>
        </p:grpSpPr>
        <p:sp>
          <p:nvSpPr>
            <p:cNvPr id="21" name="TextBox 20"/>
            <p:cNvSpPr txBox="1"/>
            <p:nvPr/>
          </p:nvSpPr>
          <p:spPr>
            <a:xfrm>
              <a:off x="3379809" y="1247623"/>
              <a:ext cx="2021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SIRI/assistants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080" y="2059517"/>
              <a:ext cx="1110094" cy="200033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07927" y="1225830"/>
            <a:ext cx="2187795" cy="2878088"/>
            <a:chOff x="907927" y="1225830"/>
            <a:chExt cx="2187795" cy="2878088"/>
          </a:xfrm>
        </p:grpSpPr>
        <p:sp>
          <p:nvSpPr>
            <p:cNvPr id="20" name="TextBox 19"/>
            <p:cNvSpPr txBox="1"/>
            <p:nvPr/>
          </p:nvSpPr>
          <p:spPr>
            <a:xfrm>
              <a:off x="918944" y="1225830"/>
              <a:ext cx="2021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Self-driving cars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927" y="2103585"/>
              <a:ext cx="2187795" cy="200033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3477" y="4261072"/>
            <a:ext cx="9144000" cy="431935"/>
            <a:chOff x="0" y="4190246"/>
            <a:chExt cx="9144000" cy="431935"/>
          </a:xfrm>
        </p:grpSpPr>
        <p:sp>
          <p:nvSpPr>
            <p:cNvPr id="23" name="Rectangle 22"/>
            <p:cNvSpPr/>
            <p:nvPr/>
          </p:nvSpPr>
          <p:spPr>
            <a:xfrm>
              <a:off x="0" y="4190246"/>
              <a:ext cx="9144000" cy="431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Not just sci-fi, important applications for </a:t>
              </a:r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businesses</a:t>
              </a:r>
              <a:endPara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696634" y="4585605"/>
              <a:ext cx="57618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4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99" y="206375"/>
            <a:ext cx="8970376" cy="857250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Analytics Transforming Industries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03A678-4452-844A-9F06-1DF79E40D90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8845" y="1876746"/>
            <a:ext cx="951549" cy="95154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682043" y="1246807"/>
            <a:ext cx="309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Predictive analytics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907" y="1876746"/>
            <a:ext cx="951131" cy="9511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4613433" y="1246807"/>
            <a:ext cx="309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rgbClr val="167A8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Anomaly Detection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991" y="3058124"/>
            <a:ext cx="2584361" cy="9233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Predict Product Revenue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Customer </a:t>
            </a:r>
            <a:r>
              <a:rPr lang="en-US" sz="1800" dirty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Assessment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Targeted Advertising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67531" y="3058124"/>
            <a:ext cx="1965603" cy="9233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Fraud Detection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Risk Assessment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  <a:effectLst/>
                <a:latin typeface="Source Sans Pro" charset="0"/>
                <a:ea typeface="Source Sans Pro" charset="0"/>
                <a:cs typeface="Source Sans Pro" charset="0"/>
              </a:rPr>
              <a:t>Equipment Failure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28773" y="4190246"/>
            <a:ext cx="9144000" cy="607571"/>
            <a:chOff x="528773" y="4190246"/>
            <a:chExt cx="9144000" cy="607571"/>
          </a:xfrm>
        </p:grpSpPr>
        <p:grpSp>
          <p:nvGrpSpPr>
            <p:cNvPr id="14" name="Group 13"/>
            <p:cNvGrpSpPr/>
            <p:nvPr/>
          </p:nvGrpSpPr>
          <p:grpSpPr>
            <a:xfrm>
              <a:off x="528773" y="4190246"/>
              <a:ext cx="9144000" cy="431935"/>
              <a:chOff x="0" y="4190246"/>
              <a:chExt cx="9144000" cy="43193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0" y="4190246"/>
                <a:ext cx="9144000" cy="431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Data-Driven Real-time Analytics Applications</a:t>
                </a:r>
                <a:endPara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122531" y="4585605"/>
                <a:ext cx="490920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48923" y="4256959"/>
              <a:ext cx="597240" cy="540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03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211668" y="206375"/>
            <a:ext cx="8808430" cy="886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Today’s Data Reality</a:t>
            </a:r>
            <a:endParaRPr lang="en-US" sz="4000" b="1" u="none" strike="noStrike" cap="none" dirty="0">
              <a:solidFill>
                <a:srgbClr val="3F3F3F"/>
              </a:solidFill>
              <a:latin typeface="Source Sans Pro Semibold" charset="0"/>
              <a:ea typeface="Source Sans Pro Semibold" charset="0"/>
              <a:cs typeface="Source Sans Pro Semibold" charset="0"/>
              <a:sym typeface="Arial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8461375" y="46085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lang="en-US" sz="1200" b="0" i="0" u="none" strike="noStrike" cap="none" dirty="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18984" y="2979176"/>
            <a:ext cx="3045787" cy="839349"/>
            <a:chOff x="5974311" y="2979176"/>
            <a:chExt cx="3045787" cy="839349"/>
          </a:xfrm>
        </p:grpSpPr>
        <p:grpSp>
          <p:nvGrpSpPr>
            <p:cNvPr id="2" name="Group 1"/>
            <p:cNvGrpSpPr/>
            <p:nvPr/>
          </p:nvGrpSpPr>
          <p:grpSpPr>
            <a:xfrm>
              <a:off x="5974311" y="2979176"/>
              <a:ext cx="928167" cy="839349"/>
              <a:chOff x="7696189" y="3642171"/>
              <a:chExt cx="832500" cy="621900"/>
            </a:xfrm>
          </p:grpSpPr>
          <p:pic>
            <p:nvPicPr>
              <p:cNvPr id="430" name="Shape 4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19432" y="3837021"/>
                <a:ext cx="376800" cy="18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Shape 43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155375" y="3909426"/>
                <a:ext cx="312300" cy="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Shape 43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784993" y="4061103"/>
                <a:ext cx="344700" cy="73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Shape 433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51954" y="4059919"/>
                <a:ext cx="333300" cy="72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4" name="Shape 434"/>
              <p:cNvSpPr/>
              <p:nvPr/>
            </p:nvSpPr>
            <p:spPr>
              <a:xfrm>
                <a:off x="7696189" y="3642171"/>
                <a:ext cx="832500" cy="621900"/>
              </a:xfrm>
              <a:prstGeom prst="can">
                <a:avLst>
                  <a:gd name="adj" fmla="val 250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" name="Shape 435"/>
            <p:cNvSpPr txBox="1"/>
            <p:nvPr/>
          </p:nvSpPr>
          <p:spPr>
            <a:xfrm>
              <a:off x="7001487" y="3046062"/>
              <a:ext cx="2018611" cy="55191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Clr>
                  <a:srgbClr val="0E515A"/>
                </a:buClr>
                <a:buSzPct val="25000"/>
              </a:pP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HADOOP </a:t>
              </a:r>
              <a:b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</a:b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DATA LAKES </a:t>
              </a:r>
            </a:p>
            <a:p>
              <a:pPr lvl="0">
                <a:buClr>
                  <a:srgbClr val="0E515A"/>
                </a:buClr>
                <a:buSzPct val="25000"/>
              </a:pP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DATA </a:t>
              </a:r>
              <a:r>
                <a:rPr 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HUBS</a:t>
              </a:r>
              <a:endPara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8625" y="2979176"/>
            <a:ext cx="3656683" cy="839349"/>
            <a:chOff x="1078285" y="3036233"/>
            <a:chExt cx="3656683" cy="839349"/>
          </a:xfrm>
        </p:grpSpPr>
        <p:grpSp>
          <p:nvGrpSpPr>
            <p:cNvPr id="4" name="Group 3"/>
            <p:cNvGrpSpPr/>
            <p:nvPr/>
          </p:nvGrpSpPr>
          <p:grpSpPr>
            <a:xfrm>
              <a:off x="1078285" y="3036233"/>
              <a:ext cx="928167" cy="839349"/>
              <a:chOff x="4581864" y="3638717"/>
              <a:chExt cx="832500" cy="621900"/>
            </a:xfrm>
          </p:grpSpPr>
          <p:pic>
            <p:nvPicPr>
              <p:cNvPr id="436" name="Shape 43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668448" y="3859460"/>
                <a:ext cx="474900" cy="167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Shape 43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181491" y="3866803"/>
                <a:ext cx="188100" cy="16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Shape 438"/>
              <p:cNvPicPr preferRelativeResize="0"/>
              <p:nvPr/>
            </p:nvPicPr>
            <p:blipFill rotWithShape="1">
              <a:blip r:embed="rId9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12260" y="4075928"/>
                <a:ext cx="629400" cy="7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Shape 439"/>
              <p:cNvSpPr/>
              <p:nvPr/>
            </p:nvSpPr>
            <p:spPr>
              <a:xfrm>
                <a:off x="4581864" y="3638717"/>
                <a:ext cx="832500" cy="621900"/>
              </a:xfrm>
              <a:prstGeom prst="can">
                <a:avLst>
                  <a:gd name="adj" fmla="val 250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0" name="Shape 440"/>
            <p:cNvSpPr txBox="1"/>
            <p:nvPr/>
          </p:nvSpPr>
          <p:spPr>
            <a:xfrm>
              <a:off x="2102986" y="3107509"/>
              <a:ext cx="2631982" cy="40404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Clr>
                  <a:srgbClr val="0E515A"/>
                </a:buClr>
                <a:buSzPct val="25000"/>
              </a:pPr>
              <a:r>
                <a:rPr 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CLOUD </a:t>
              </a:r>
              <a:br>
                <a:rPr 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</a:br>
              <a:r>
                <a:rPr 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STORAGE</a:t>
              </a:r>
              <a:endPara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0239" y="3027251"/>
            <a:ext cx="2685327" cy="839351"/>
            <a:chOff x="3400426" y="3027251"/>
            <a:chExt cx="2685327" cy="839351"/>
          </a:xfrm>
        </p:grpSpPr>
        <p:grpSp>
          <p:nvGrpSpPr>
            <p:cNvPr id="3" name="Group 2"/>
            <p:cNvGrpSpPr/>
            <p:nvPr/>
          </p:nvGrpSpPr>
          <p:grpSpPr>
            <a:xfrm>
              <a:off x="3400426" y="3027251"/>
              <a:ext cx="928167" cy="839351"/>
              <a:chOff x="6133303" y="3644319"/>
              <a:chExt cx="832500" cy="621900"/>
            </a:xfrm>
          </p:grpSpPr>
          <p:pic>
            <p:nvPicPr>
              <p:cNvPr id="441" name="Shape 441"/>
              <p:cNvPicPr preferRelativeResize="0"/>
              <p:nvPr/>
            </p:nvPicPr>
            <p:blipFill rotWithShape="1"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14394" y="3892742"/>
                <a:ext cx="457800" cy="10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Shape 44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325007" y="4030219"/>
                <a:ext cx="426900" cy="124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Shape 443"/>
              <p:cNvSpPr/>
              <p:nvPr/>
            </p:nvSpPr>
            <p:spPr>
              <a:xfrm>
                <a:off x="6133303" y="3644319"/>
                <a:ext cx="832500" cy="621900"/>
              </a:xfrm>
              <a:prstGeom prst="can">
                <a:avLst>
                  <a:gd name="adj" fmla="val 250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Shape 444"/>
            <p:cNvSpPr txBox="1"/>
            <p:nvPr/>
          </p:nvSpPr>
          <p:spPr>
            <a:xfrm>
              <a:off x="4371745" y="3046062"/>
              <a:ext cx="1714008" cy="6242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515A"/>
                </a:buClr>
                <a:buSzPct val="25000"/>
                <a:buFont typeface="Arial"/>
                <a:buNone/>
              </a:pPr>
              <a:r>
                <a:rPr lang="en-US" sz="1800" b="1" u="none" strike="noStrike" cap="none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  <a:sym typeface="Source Sans Pro"/>
                </a:rPr>
                <a:t>DATA WAREHOUSES</a:t>
              </a:r>
              <a:endParaRPr lang="en-US" sz="1800" b="1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261626" y="4184645"/>
            <a:ext cx="9144000" cy="431935"/>
            <a:chOff x="-261626" y="4184645"/>
            <a:chExt cx="9144000" cy="431935"/>
          </a:xfrm>
        </p:grpSpPr>
        <p:sp>
          <p:nvSpPr>
            <p:cNvPr id="30" name="Rectangle 29"/>
            <p:cNvSpPr/>
            <p:nvPr/>
          </p:nvSpPr>
          <p:spPr>
            <a:xfrm>
              <a:off x="-261626" y="4184645"/>
              <a:ext cx="9144000" cy="431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Siloed</a:t>
              </a:r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, Fast-Growing Size, Cost</a:t>
              </a:r>
              <a:endPara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577947" y="4575321"/>
              <a:ext cx="34681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211668" y="206375"/>
            <a:ext cx="8808430" cy="886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The Analytics Gap</a:t>
            </a:r>
            <a:endParaRPr lang="en-US" sz="4000" b="1" u="none" strike="noStrike" cap="none" dirty="0">
              <a:solidFill>
                <a:srgbClr val="3F3F3F"/>
              </a:solidFill>
              <a:latin typeface="Source Sans Pro Semibold" charset="0"/>
              <a:ea typeface="Source Sans Pro Semibold" charset="0"/>
              <a:cs typeface="Source Sans Pro Semibold" charset="0"/>
              <a:sym typeface="Arial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8461375" y="46085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lang="en-US" sz="1200" b="0" i="0" u="none" strike="noStrike" cap="none" dirty="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6926790" y="1843745"/>
            <a:ext cx="2264999" cy="29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b="1" dirty="0" smtClean="0">
                <a:solidFill>
                  <a:schemeClr val="accent2"/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Industrial</a:t>
            </a:r>
            <a:endParaRPr lang="en-US" sz="1600" b="0" i="0" u="none" strike="noStrike" cap="none" dirty="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04950" y="1669718"/>
            <a:ext cx="825006" cy="825006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4568099" y="1843745"/>
            <a:ext cx="2265000" cy="29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b="1" dirty="0" smtClean="0">
                <a:solidFill>
                  <a:schemeClr val="accent1"/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Media</a:t>
            </a:r>
            <a:endParaRPr lang="en-US" sz="1600" b="0" i="0" u="none" strike="noStrike" cap="none" dirty="0">
              <a:solidFill>
                <a:srgbClr val="167A8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57152" y="1669718"/>
            <a:ext cx="825262" cy="8252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x="2202098" y="1843745"/>
            <a:ext cx="2108276" cy="29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600" b="1" dirty="0" err="1" smtClean="0">
                <a:solidFill>
                  <a:schemeClr val="accent3"/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Pharma</a:t>
            </a:r>
            <a:endParaRPr lang="en-US" sz="1600" b="0" i="0" u="none" strike="noStrike" cap="none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8792" y="1676375"/>
            <a:ext cx="809038" cy="8090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33" name="Group 32"/>
          <p:cNvGrpSpPr/>
          <p:nvPr/>
        </p:nvGrpSpPr>
        <p:grpSpPr>
          <a:xfrm>
            <a:off x="3688169" y="3448960"/>
            <a:ext cx="871231" cy="742734"/>
            <a:chOff x="7696189" y="3642171"/>
            <a:chExt cx="832500" cy="621900"/>
          </a:xfrm>
        </p:grpSpPr>
        <p:pic>
          <p:nvPicPr>
            <p:cNvPr id="46" name="Shape 4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19432" y="3837021"/>
              <a:ext cx="376800" cy="18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4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55375" y="3909426"/>
              <a:ext cx="312300" cy="9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4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784993" y="4061103"/>
              <a:ext cx="344700" cy="7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433"/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51954" y="4059919"/>
              <a:ext cx="333300" cy="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434"/>
            <p:cNvSpPr/>
            <p:nvPr/>
          </p:nvSpPr>
          <p:spPr>
            <a:xfrm>
              <a:off x="7696189" y="3642171"/>
              <a:ext cx="832500" cy="621900"/>
            </a:xfrm>
            <a:prstGeom prst="can">
              <a:avLst>
                <a:gd name="adj" fmla="val 25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Shape 435"/>
          <p:cNvSpPr txBox="1"/>
          <p:nvPr/>
        </p:nvSpPr>
        <p:spPr>
          <a:xfrm>
            <a:off x="4652335" y="3466617"/>
            <a:ext cx="1894784" cy="518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E515A"/>
              </a:buClr>
              <a:buSzPct val="25000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HADOOP 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</a:b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DATA LAKES </a:t>
            </a:r>
          </a:p>
          <a:p>
            <a:pPr lvl="0">
              <a:buClr>
                <a:srgbClr val="0E515A"/>
              </a:buClr>
              <a:buSzPct val="25000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DATA HUBS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  <a:sym typeface="Source Sans Pro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57462" y="3448960"/>
            <a:ext cx="871231" cy="742734"/>
            <a:chOff x="4581864" y="3638717"/>
            <a:chExt cx="832500" cy="621900"/>
          </a:xfrm>
        </p:grpSpPr>
        <p:pic>
          <p:nvPicPr>
            <p:cNvPr id="42" name="Shape 4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68448" y="3859460"/>
              <a:ext cx="474900" cy="1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43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81491" y="3866803"/>
              <a:ext cx="188100" cy="16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38"/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260" y="4075928"/>
              <a:ext cx="629400" cy="7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Shape 439"/>
            <p:cNvSpPr/>
            <p:nvPr/>
          </p:nvSpPr>
          <p:spPr>
            <a:xfrm>
              <a:off x="4581864" y="3638717"/>
              <a:ext cx="832500" cy="621900"/>
            </a:xfrm>
            <a:prstGeom prst="can">
              <a:avLst>
                <a:gd name="adj" fmla="val 25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Shape 440"/>
          <p:cNvSpPr txBox="1"/>
          <p:nvPr/>
        </p:nvSpPr>
        <p:spPr>
          <a:xfrm>
            <a:off x="7019305" y="3470738"/>
            <a:ext cx="2470529" cy="3792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E515A"/>
              </a:buClr>
              <a:buSzPct val="25000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CLOUD 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</a:b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STORAGE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  <a:sym typeface="Source Sans Pro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56441" y="3494086"/>
            <a:ext cx="871231" cy="742736"/>
            <a:chOff x="6133303" y="3644319"/>
            <a:chExt cx="832500" cy="621900"/>
          </a:xfrm>
        </p:grpSpPr>
        <p:pic>
          <p:nvPicPr>
            <p:cNvPr id="39" name="Shape 441"/>
            <p:cNvPicPr preferRelativeResize="0"/>
            <p:nvPr/>
          </p:nvPicPr>
          <p:blipFill rotWithShape="1">
            <a:blip r:embed="rId1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4394" y="3892742"/>
              <a:ext cx="457800" cy="10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44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325007" y="4030219"/>
              <a:ext cx="426900" cy="1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Shape 443"/>
            <p:cNvSpPr/>
            <p:nvPr/>
          </p:nvSpPr>
          <p:spPr>
            <a:xfrm>
              <a:off x="6133303" y="3644319"/>
              <a:ext cx="832500" cy="621900"/>
            </a:xfrm>
            <a:prstGeom prst="can">
              <a:avLst>
                <a:gd name="adj" fmla="val 25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444"/>
          <p:cNvSpPr txBox="1"/>
          <p:nvPr/>
        </p:nvSpPr>
        <p:spPr>
          <a:xfrm>
            <a:off x="2268177" y="3466617"/>
            <a:ext cx="1608866" cy="58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15A"/>
              </a:buClr>
              <a:buSzPct val="25000"/>
              <a:buFont typeface="Arial"/>
              <a:buNone/>
            </a:pPr>
            <a:r>
              <a:rPr lang="en-US" b="1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DATA WAREHOUSES</a:t>
            </a:r>
            <a:endParaRPr lang="en-US" b="1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  <a:sym typeface="Source Sans Pro"/>
            </a:endParaRPr>
          </a:p>
        </p:txBody>
      </p:sp>
      <p:pic>
        <p:nvPicPr>
          <p:cNvPr id="32" name="Shape 428"/>
          <p:cNvPicPr preferRelativeResize="0"/>
          <p:nvPr/>
        </p:nvPicPr>
        <p:blipFill rotWithShape="1">
          <a:blip r:embed="rId16">
            <a:alphaModFix amt="58000"/>
          </a:blip>
          <a:srcRect/>
          <a:stretch/>
        </p:blipFill>
        <p:spPr>
          <a:xfrm rot="16200000">
            <a:off x="4248688" y="-2082830"/>
            <a:ext cx="366613" cy="10116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roup 82"/>
          <p:cNvGrpSpPr/>
          <p:nvPr/>
        </p:nvGrpSpPr>
        <p:grpSpPr>
          <a:xfrm>
            <a:off x="-261626" y="998342"/>
            <a:ext cx="9144000" cy="3905204"/>
            <a:chOff x="1089498" y="2106009"/>
            <a:chExt cx="9144000" cy="3905204"/>
          </a:xfrm>
        </p:grpSpPr>
        <p:grpSp>
          <p:nvGrpSpPr>
            <p:cNvPr id="84" name="Group 83"/>
            <p:cNvGrpSpPr/>
            <p:nvPr/>
          </p:nvGrpSpPr>
          <p:grpSpPr>
            <a:xfrm>
              <a:off x="1089498" y="5579278"/>
              <a:ext cx="9144000" cy="431935"/>
              <a:chOff x="0" y="3191048"/>
              <a:chExt cx="9144000" cy="43193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0" y="3191048"/>
                <a:ext cx="9144000" cy="431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Siloed</a:t>
                </a:r>
                <a:r>
                  <a:rPr 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, Fast-Growing Size, Cost</a:t>
                </a:r>
                <a:endPara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2839573" y="3581724"/>
                <a:ext cx="346818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1089498" y="2106009"/>
              <a:ext cx="9144000" cy="431935"/>
              <a:chOff x="0" y="4190246"/>
              <a:chExt cx="9144000" cy="431935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0" y="4190246"/>
                <a:ext cx="9144000" cy="431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Real-time Data-Driven Analytics Applications</a:t>
                </a:r>
                <a:endPara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2122531" y="4585605"/>
                <a:ext cx="490920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89052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Why is there a gap?</a:t>
            </a:r>
            <a:endParaRPr lang="en-US" sz="480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9151" y="4726013"/>
            <a:ext cx="5588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03A678-4452-844A-9F06-1DF79E40D90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0" y="1035966"/>
            <a:ext cx="9144000" cy="431935"/>
            <a:chOff x="0" y="4190246"/>
            <a:chExt cx="9144000" cy="431935"/>
          </a:xfrm>
        </p:grpSpPr>
        <p:sp>
          <p:nvSpPr>
            <p:cNvPr id="67" name="Rectangle 66"/>
            <p:cNvSpPr/>
            <p:nvPr/>
          </p:nvSpPr>
          <p:spPr>
            <a:xfrm>
              <a:off x="0" y="4190246"/>
              <a:ext cx="9144000" cy="431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Real-time Data-Driven Analytics Applications</a:t>
              </a:r>
              <a:endPara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122531" y="4585605"/>
              <a:ext cx="490920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507" y="1507716"/>
            <a:ext cx="8733613" cy="989544"/>
            <a:chOff x="360507" y="1507716"/>
            <a:chExt cx="8733613" cy="989544"/>
          </a:xfrm>
        </p:grpSpPr>
        <p:sp>
          <p:nvSpPr>
            <p:cNvPr id="31" name="Rectangle 30"/>
            <p:cNvSpPr/>
            <p:nvPr/>
          </p:nvSpPr>
          <p:spPr>
            <a:xfrm>
              <a:off x="930991" y="1507716"/>
              <a:ext cx="2856322" cy="9446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Manage Data </a:t>
              </a:r>
              <a:b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</a:br>
              <a: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infrastructure</a:t>
              </a:r>
              <a:endParaRPr lang="en-US" sz="1700" b="1" dirty="0">
                <a:solidFill>
                  <a:schemeClr val="tx1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484282" y="1635486"/>
              <a:ext cx="5609838" cy="861774"/>
              <a:chOff x="3484282" y="1635486"/>
              <a:chExt cx="5609838" cy="861774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489065" y="1635486"/>
                <a:ext cx="56050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Create, tune, monitor </a:t>
                </a:r>
                <a:r>
                  <a:rPr lang="en-US" sz="1500" b="1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compute clusters</a:t>
                </a:r>
                <a:r>
                  <a:rPr lang="en-US" sz="1500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.</a:t>
                </a:r>
                <a:endParaRPr lang="en-US" sz="1500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Securely</a:t>
                </a:r>
                <a:r>
                  <a:rPr lang="en-US" sz="1500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r>
                  <a:rPr lang="en-US" sz="1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access </a:t>
                </a: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silos of </a:t>
                </a:r>
                <a:r>
                  <a:rPr lang="en-US" sz="1500" b="1" dirty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disparate data </a:t>
                </a:r>
                <a:r>
                  <a:rPr lang="en-US" sz="1500" b="1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sources</a:t>
                </a:r>
                <a:r>
                  <a:rPr lang="en-US" sz="1500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.</a:t>
                </a: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Enforce</a:t>
                </a:r>
                <a:r>
                  <a:rPr lang="en-US" sz="1500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r>
                  <a:rPr lang="en-US" sz="1500" b="1" dirty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proper data governance</a:t>
                </a:r>
                <a:r>
                  <a:rPr lang="en-US" sz="1500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.</a:t>
                </a:r>
                <a:endParaRPr lang="en-US" sz="1500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484282" y="1901493"/>
                <a:ext cx="54759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endParaRPr lang="en-US" sz="1500" b="1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sp>
          <p:nvSpPr>
            <p:cNvPr id="29" name="Shape 457"/>
            <p:cNvSpPr/>
            <p:nvPr/>
          </p:nvSpPr>
          <p:spPr>
            <a:xfrm>
              <a:off x="360507" y="1753505"/>
              <a:ext cx="437497" cy="437497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u="none" strike="noStrike" cap="none" dirty="0" smtClean="0">
                  <a:solidFill>
                    <a:schemeClr val="accent1">
                      <a:lumMod val="75000"/>
                    </a:schemeClr>
                  </a:solidFill>
                  <a:latin typeface="Source Sans Pro Light" charset="0"/>
                  <a:ea typeface="Source Sans Pro Light" charset="0"/>
                  <a:cs typeface="Source Sans Pro Light" charset="0"/>
                  <a:sym typeface="Source Sans Pro"/>
                </a:rPr>
                <a:t>1</a:t>
              </a:r>
              <a:endParaRPr lang="en-US" sz="2400" u="none" strike="noStrike" cap="none" dirty="0">
                <a:solidFill>
                  <a:schemeClr val="accent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60507" y="2458570"/>
            <a:ext cx="8737965" cy="1055007"/>
            <a:chOff x="360507" y="2458570"/>
            <a:chExt cx="8737965" cy="1055007"/>
          </a:xfrm>
        </p:grpSpPr>
        <p:sp>
          <p:nvSpPr>
            <p:cNvPr id="35" name="Rectangle 34"/>
            <p:cNvSpPr/>
            <p:nvPr/>
          </p:nvSpPr>
          <p:spPr>
            <a:xfrm>
              <a:off x="930991" y="2458570"/>
              <a:ext cx="2856322" cy="9090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700" b="1" dirty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Empower teams to be productive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484282" y="2649668"/>
              <a:ext cx="5614190" cy="863909"/>
              <a:chOff x="3484282" y="2649668"/>
              <a:chExt cx="5614190" cy="8639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489065" y="2651803"/>
                <a:ext cx="560940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Securely share big data clusters </a:t>
                </a:r>
                <a:r>
                  <a:rPr lang="en-US" sz="1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among analysts.</a:t>
                </a:r>
                <a:endPara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Interactively explore </a:t>
                </a: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data and prototype ideas.</a:t>
                </a: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Debug, troubleshoot, version-control </a:t>
                </a: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big data applications.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484282" y="3172476"/>
                <a:ext cx="2769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600" b="1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489766" y="2917612"/>
                <a:ext cx="54759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endParaRPr lang="en-US" sz="1500" b="1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484282" y="2649668"/>
                <a:ext cx="54759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endParaRPr lang="en-US" sz="1500" b="1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sp>
          <p:nvSpPr>
            <p:cNvPr id="74" name="Shape 457"/>
            <p:cNvSpPr/>
            <p:nvPr/>
          </p:nvSpPr>
          <p:spPr>
            <a:xfrm>
              <a:off x="360507" y="2713368"/>
              <a:ext cx="437497" cy="437497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u="none" strike="noStrike" cap="none" dirty="0" smtClean="0">
                  <a:solidFill>
                    <a:schemeClr val="accent1">
                      <a:lumMod val="75000"/>
                    </a:schemeClr>
                  </a:solidFill>
                  <a:latin typeface="Source Sans Pro Light" charset="0"/>
                  <a:ea typeface="Source Sans Pro Light" charset="0"/>
                  <a:cs typeface="Source Sans Pro Light" charset="0"/>
                  <a:sym typeface="Source Sans Pro"/>
                </a:rPr>
                <a:t>2</a:t>
              </a:r>
              <a:endParaRPr lang="en-US" sz="2800" u="none" strike="noStrike" cap="none" dirty="0">
                <a:solidFill>
                  <a:schemeClr val="accent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60507" y="3408160"/>
            <a:ext cx="8737966" cy="1034235"/>
            <a:chOff x="360507" y="3408160"/>
            <a:chExt cx="8737966" cy="1034235"/>
          </a:xfrm>
        </p:grpSpPr>
        <p:sp>
          <p:nvSpPr>
            <p:cNvPr id="40" name="Rectangle 39"/>
            <p:cNvSpPr/>
            <p:nvPr/>
          </p:nvSpPr>
          <p:spPr>
            <a:xfrm>
              <a:off x="930991" y="3408160"/>
              <a:ext cx="2856322" cy="8833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>
                <a:defRPr/>
              </a:pPr>
              <a:r>
                <a:rPr lang="en-US" sz="1700" b="1" dirty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Establish </a:t>
              </a:r>
              <a: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Production-</a:t>
              </a:r>
              <a:b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</a:br>
              <a:r>
                <a:rPr lang="en-US" sz="1700" b="1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Ready </a:t>
              </a:r>
              <a:r>
                <a:rPr lang="en-US" sz="1700" b="1" dirty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Applications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484282" y="3580621"/>
              <a:ext cx="5614191" cy="861774"/>
              <a:chOff x="3484282" y="3580621"/>
              <a:chExt cx="5614191" cy="86177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489065" y="3580621"/>
                <a:ext cx="5609408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>
                    <a:latin typeface="Source Sans Pro Light" charset="0"/>
                    <a:ea typeface="Source Sans Pro Light" charset="0"/>
                    <a:cs typeface="Source Sans Pro Light" charset="0"/>
                  </a:rPr>
                  <a:t>Setup </a:t>
                </a:r>
                <a:r>
                  <a:rPr lang="en-US" sz="1500" b="1" dirty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robust data pipelines </a:t>
                </a: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for ETL/ELT.</a:t>
                </a: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Productionize real-time </a:t>
                </a: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applications with HA, FT.</a:t>
                </a:r>
              </a:p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Light" charset="0"/>
                    <a:ea typeface="Source Sans Pro Light" charset="0"/>
                    <a:cs typeface="Source Sans Pro Light" charset="0"/>
                  </a:rPr>
                  <a:t>Build, serve, maintain </a:t>
                </a:r>
                <a:r>
                  <a:rPr lang="en-US" sz="1500" dirty="0" smtClean="0">
                    <a:solidFill>
                      <a:schemeClr val="accent1">
                        <a:lumMod val="75000"/>
                      </a:schemeClr>
                    </a:solidFill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advanced machine learning models</a:t>
                </a:r>
                <a:r>
                  <a:rPr lang="en-US" sz="1500" b="1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.</a:t>
                </a:r>
                <a:endParaRPr lang="en-US" sz="1500" b="1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84282" y="3845824"/>
                <a:ext cx="27698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300"/>
                  </a:spcAft>
                  <a:buFont typeface="Arial" charset="0"/>
                  <a:buChar char="•"/>
                </a:pPr>
                <a:r>
                  <a:rPr lang="en-US" sz="1500" b="1" dirty="0" smtClean="0">
                    <a:latin typeface="Source Sans Pro Light" charset="0"/>
                    <a:ea typeface="Source Sans Pro Light" charset="0"/>
                    <a:cs typeface="Source Sans Pro Light" charset="0"/>
                  </a:rPr>
                  <a:t> </a:t>
                </a:r>
                <a:endParaRPr lang="en-US" sz="1500" b="1" dirty="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sp>
          <p:nvSpPr>
            <p:cNvPr id="75" name="Shape 457"/>
            <p:cNvSpPr/>
            <p:nvPr/>
          </p:nvSpPr>
          <p:spPr>
            <a:xfrm>
              <a:off x="360507" y="3627075"/>
              <a:ext cx="437497" cy="437497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u="none" strike="noStrike" cap="none" dirty="0" smtClean="0">
                  <a:solidFill>
                    <a:schemeClr val="accent1">
                      <a:lumMod val="75000"/>
                    </a:schemeClr>
                  </a:solidFill>
                  <a:latin typeface="Source Sans Pro Light" charset="0"/>
                  <a:ea typeface="Source Sans Pro Light" charset="0"/>
                  <a:cs typeface="Source Sans Pro Light" charset="0"/>
                  <a:sym typeface="Source Sans Pro"/>
                </a:rPr>
                <a:t>3</a:t>
              </a:r>
              <a:endParaRPr lang="en-US" sz="2400" u="none" strike="noStrike" cap="none" dirty="0">
                <a:solidFill>
                  <a:schemeClr val="accent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-261626" y="4471611"/>
            <a:ext cx="9144000" cy="431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Siloed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Fast-Growing Size, Cost</a:t>
            </a:r>
            <a:endParaRPr lang="en-US" sz="400" b="1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577947" y="4862287"/>
            <a:ext cx="34681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19"/>
          <p:cNvSpPr txBox="1">
            <a:spLocks/>
          </p:cNvSpPr>
          <p:nvPr/>
        </p:nvSpPr>
        <p:spPr>
          <a:xfrm>
            <a:off x="211845" y="206376"/>
            <a:ext cx="8808430" cy="886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Databricks Cloud-Hosted Platform</a:t>
            </a:r>
            <a:endParaRPr lang="en-US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8461375" y="4786312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1741" y="1290215"/>
            <a:ext cx="2996965" cy="2984336"/>
            <a:chOff x="111741" y="1543606"/>
            <a:chExt cx="2996965" cy="2984336"/>
          </a:xfrm>
        </p:grpSpPr>
        <p:sp>
          <p:nvSpPr>
            <p:cNvPr id="475" name="Shape 475"/>
            <p:cNvSpPr txBox="1"/>
            <p:nvPr/>
          </p:nvSpPr>
          <p:spPr>
            <a:xfrm>
              <a:off x="141719" y="2563456"/>
              <a:ext cx="2966987" cy="86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Separate compute </a:t>
              </a:r>
              <a:r>
                <a:rPr lang="en-US" sz="1500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 </a:t>
              </a:r>
              <a:r>
                <a:rPr lang="en-US" sz="150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storage</a:t>
              </a: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endParaRPr lang="en-US" sz="900" b="0" i="0" u="none" strike="noStrike" cap="none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b="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Integrate </a:t>
              </a:r>
              <a:r>
                <a:rPr lang="en-US" sz="15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existing data </a:t>
              </a:r>
              <a:r>
                <a:rPr lang="en-US" sz="1500" b="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stores</a:t>
              </a: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endParaRPr lang="en-US" sz="900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Efficient cache on first access</a:t>
              </a:r>
              <a:endParaRPr lang="en-US" sz="15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316791" y="1696377"/>
              <a:ext cx="2610929" cy="652941"/>
            </a:xfrm>
            <a:prstGeom prst="rect">
              <a:avLst/>
            </a:prstGeom>
            <a:solidFill>
              <a:srgbClr val="C9F1F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u="none" strike="noStrike" cap="none" dirty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Just-in-Time Data </a:t>
              </a:r>
              <a:r>
                <a:rPr lang="en-US" sz="1800" b="1" u="none" strike="noStrike" cap="none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Platform</a:t>
              </a:r>
              <a:endParaRPr lang="en-US" sz="1800" b="1" u="none" strike="noStrike" cap="none" dirty="0">
                <a:solidFill>
                  <a:schemeClr val="tx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11741" y="1543606"/>
              <a:ext cx="410099" cy="4101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1846" y="3875226"/>
              <a:ext cx="2786000" cy="6527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800" b="1" dirty="0" smtClean="0"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Agile</a:t>
              </a:r>
              <a:endParaRPr lang="en-US" sz="1800" b="1" dirty="0"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81143" y="1275466"/>
            <a:ext cx="2939132" cy="2999085"/>
            <a:chOff x="3053363" y="1528857"/>
            <a:chExt cx="2939132" cy="2999085"/>
          </a:xfrm>
        </p:grpSpPr>
        <p:sp>
          <p:nvSpPr>
            <p:cNvPr id="480" name="Shape 480"/>
            <p:cNvSpPr txBox="1"/>
            <p:nvPr/>
          </p:nvSpPr>
          <p:spPr>
            <a:xfrm>
              <a:off x="3108707" y="2563455"/>
              <a:ext cx="2883788" cy="900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b="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Workflow scheduler for ML, streaming, SQL, ETL</a:t>
              </a: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endParaRPr lang="en-US" sz="900" b="0" i="0" u="none" strike="noStrike" cap="none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80975" lvl="0" indent="-180975"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</a:t>
              </a:r>
              <a:r>
                <a:rPr lang="en-US" sz="1500" b="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igh availability, </a:t>
              </a:r>
              <a:r>
                <a:rPr lang="en-US" sz="150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fault-tolerant, </a:t>
              </a:r>
              <a:r>
                <a:rPr lang="en-US" sz="1500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performance-optimized</a:t>
              </a:r>
              <a:endParaRPr lang="en-US" sz="15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80975" marR="0" lvl="0" indent="-180975" algn="l" rtl="0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endParaRPr lang="en-US" sz="15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3283778" y="1694840"/>
              <a:ext cx="2610929" cy="664870"/>
            </a:xfrm>
            <a:prstGeom prst="rect">
              <a:avLst/>
            </a:prstGeom>
            <a:solidFill>
              <a:srgbClr val="96E4E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u="none" strike="noStrike" cap="none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Automated Apache Spark Management</a:t>
              </a:r>
              <a:endParaRPr lang="en-US" sz="1800" b="1" u="none" strike="noStrike" cap="none" dirty="0">
                <a:solidFill>
                  <a:schemeClr val="tx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3053363" y="1528857"/>
              <a:ext cx="410100" cy="4101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i="0" u="none" strike="noStrike" cap="none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lang="en-US" sz="18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108707" y="3875226"/>
              <a:ext cx="2786000" cy="6527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SzPct val="25000"/>
              </a:pPr>
              <a:r>
                <a:rPr lang="en-US" sz="1800" b="1" dirty="0" smtClean="0"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Production-Ready</a:t>
              </a:r>
              <a:endParaRPr lang="en-US" sz="1800" b="1" dirty="0"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31551" y="1276108"/>
            <a:ext cx="2999924" cy="2992771"/>
            <a:chOff x="6020351" y="1529499"/>
            <a:chExt cx="2999924" cy="2992771"/>
          </a:xfrm>
        </p:grpSpPr>
        <p:sp>
          <p:nvSpPr>
            <p:cNvPr id="21" name="Shape 485"/>
            <p:cNvSpPr txBox="1"/>
            <p:nvPr/>
          </p:nvSpPr>
          <p:spPr>
            <a:xfrm>
              <a:off x="6075871" y="2580163"/>
              <a:ext cx="2944404" cy="1131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180975" indent="-180975"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Interactive notebooks, dashboards, reports</a:t>
              </a: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endParaRPr lang="en-US" sz="900" b="0" i="0" u="none" strike="noStrike" cap="none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180975" marR="0" lvl="0" indent="-180975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500" b="0" i="0" u="none" strike="noStrike" cap="none" dirty="0" smtClean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Real-time exploration, machine learning, graph use cases</a:t>
              </a:r>
              <a:endParaRPr lang="en-US" sz="15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" name="Shape 486"/>
            <p:cNvSpPr/>
            <p:nvPr/>
          </p:nvSpPr>
          <p:spPr>
            <a:xfrm>
              <a:off x="6250942" y="1694839"/>
              <a:ext cx="2610929" cy="664870"/>
            </a:xfrm>
            <a:prstGeom prst="rect">
              <a:avLst/>
            </a:prstGeom>
            <a:solidFill>
              <a:srgbClr val="62D6E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u="none" strike="noStrike" cap="none" dirty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Integrated </a:t>
              </a:r>
              <a:r>
                <a:rPr lang="en-US" sz="1800" b="1" u="none" strike="noStrike" cap="none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/>
              </a:r>
              <a:br>
                <a:rPr lang="en-US" sz="1800" b="1" u="none" strike="noStrike" cap="none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</a:br>
              <a:r>
                <a:rPr lang="en-US" sz="1800" b="1" u="none" strike="noStrike" cap="none" dirty="0" smtClean="0">
                  <a:solidFill>
                    <a:schemeClr val="tx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Workspace</a:t>
              </a:r>
              <a:endParaRPr lang="en-US" sz="1800" b="1" u="none" strike="noStrike" cap="none" dirty="0">
                <a:solidFill>
                  <a:schemeClr val="tx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sp>
          <p:nvSpPr>
            <p:cNvPr id="25" name="Shape 487"/>
            <p:cNvSpPr/>
            <p:nvPr/>
          </p:nvSpPr>
          <p:spPr>
            <a:xfrm>
              <a:off x="6020351" y="1529499"/>
              <a:ext cx="410100" cy="4101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1" i="0" u="none" strike="noStrike" cap="none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lang="en-US" sz="18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075871" y="3869554"/>
              <a:ext cx="2786000" cy="6527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SzPct val="25000"/>
              </a:pPr>
              <a:r>
                <a:rPr lang="en-US" sz="1800" b="1" dirty="0" smtClean="0"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Democratize Big Data</a:t>
              </a:r>
              <a:endParaRPr lang="en-US" sz="1800" b="1" dirty="0"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93827" y="4101630"/>
            <a:ext cx="1138500" cy="10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841126" y="4175071"/>
            <a:ext cx="2282700" cy="491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300" b="0" i="0" u="none" strike="noStrike" cap="all" dirty="0" smtClean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  <a:t>Hadoop / </a:t>
            </a:r>
            <a:br>
              <a:rPr lang="en-US" sz="1300" b="0" i="0" u="none" strike="noStrike" cap="all" dirty="0" smtClean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</a:br>
            <a:r>
              <a:rPr lang="en-US" sz="1300" b="0" i="0" u="none" strike="noStrike" cap="all" dirty="0" smtClean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  <a:t>Data </a:t>
            </a:r>
            <a:r>
              <a:rPr lang="en-US" sz="1300" b="0" i="0" u="none" strike="noStrike" cap="all" dirty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  <a:t>Lakes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4876" y="3826187"/>
            <a:ext cx="8727600" cy="1234905"/>
            <a:chOff x="254876" y="3826187"/>
            <a:chExt cx="8727600" cy="1234905"/>
          </a:xfrm>
        </p:grpSpPr>
        <p:sp>
          <p:nvSpPr>
            <p:cNvPr id="497" name="Shape 497"/>
            <p:cNvSpPr/>
            <p:nvPr/>
          </p:nvSpPr>
          <p:spPr>
            <a:xfrm>
              <a:off x="254876" y="3826187"/>
              <a:ext cx="8727600" cy="1234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5566125" y="4145334"/>
              <a:ext cx="1279443" cy="491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300" b="0" i="0" u="none" strike="noStrike" cap="all" dirty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  <a:t>Data </a:t>
              </a:r>
              <a:r>
                <a:rPr lang="en-US" sz="1300" b="0" i="0" u="none" strike="noStrike" cap="all" dirty="0" smtClean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  <a:t/>
              </a:r>
              <a:br>
                <a:rPr lang="en-US" sz="1300" b="0" i="0" u="none" strike="noStrike" cap="all" dirty="0" smtClean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</a:br>
              <a:r>
                <a:rPr lang="en-US" sz="1300" b="0" i="0" u="none" strike="noStrike" cap="all" dirty="0" smtClean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  <a:t>Warehouses</a:t>
              </a:r>
              <a:endParaRPr lang="en-US" sz="1300" b="0" i="0" u="none" strike="noStrike" cap="all" dirty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832901" y="4240926"/>
              <a:ext cx="173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u="none" strike="noStrike" cap="none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YOUR STORAGE</a:t>
              </a:r>
            </a:p>
          </p:txBody>
        </p:sp>
        <p:grpSp>
          <p:nvGrpSpPr>
            <p:cNvPr id="502" name="Shape 502"/>
            <p:cNvGrpSpPr/>
            <p:nvPr/>
          </p:nvGrpSpPr>
          <p:grpSpPr>
            <a:xfrm>
              <a:off x="4668738" y="4095995"/>
              <a:ext cx="841579" cy="628562"/>
              <a:chOff x="4851744" y="4388760"/>
              <a:chExt cx="938700" cy="701100"/>
            </a:xfrm>
          </p:grpSpPr>
          <p:sp>
            <p:nvSpPr>
              <p:cNvPr id="503" name="Shape 503"/>
              <p:cNvSpPr/>
              <p:nvPr/>
            </p:nvSpPr>
            <p:spPr>
              <a:xfrm>
                <a:off x="4851744" y="4388760"/>
                <a:ext cx="938700" cy="701100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19050" cap="flat" cmpd="sng">
                <a:solidFill>
                  <a:srgbClr val="167A8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4" name="Shape 504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55939" y="4668876"/>
                <a:ext cx="516300" cy="123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Shape 505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67905" y="4823894"/>
                <a:ext cx="481200" cy="14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6" name="Shape 506"/>
            <p:cNvGrpSpPr/>
            <p:nvPr/>
          </p:nvGrpSpPr>
          <p:grpSpPr>
            <a:xfrm>
              <a:off x="6906775" y="4065495"/>
              <a:ext cx="841579" cy="628562"/>
              <a:chOff x="6521173" y="4384919"/>
              <a:chExt cx="938700" cy="701100"/>
            </a:xfrm>
          </p:grpSpPr>
          <p:sp>
            <p:nvSpPr>
              <p:cNvPr id="507" name="Shape 507"/>
              <p:cNvSpPr/>
              <p:nvPr/>
            </p:nvSpPr>
            <p:spPr>
              <a:xfrm>
                <a:off x="6521173" y="4384919"/>
                <a:ext cx="938700" cy="701100"/>
              </a:xfrm>
              <a:prstGeom prst="can">
                <a:avLst>
                  <a:gd name="adj" fmla="val 20975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8" name="Shape 508"/>
              <p:cNvPicPr preferRelativeResize="0"/>
              <p:nvPr/>
            </p:nvPicPr>
            <p:blipFill rotWithShape="1">
              <a:blip r:embed="rId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47382" y="4604628"/>
                <a:ext cx="424800" cy="20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Shape 509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38940" y="4686264"/>
                <a:ext cx="351900" cy="10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Shape 510"/>
              <p:cNvPicPr preferRelativeResize="0"/>
              <p:nvPr/>
            </p:nvPicPr>
            <p:blipFill rotWithShape="1"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21307" y="4857292"/>
                <a:ext cx="388800" cy="83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" name="Shape 511"/>
              <p:cNvPicPr preferRelativeResize="0"/>
              <p:nvPr/>
            </p:nvPicPr>
            <p:blipFill rotWithShape="1">
              <a:blip r:embed="rId8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35082" y="4855960"/>
                <a:ext cx="375900" cy="81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Shape 500"/>
            <p:cNvSpPr txBox="1"/>
            <p:nvPr/>
          </p:nvSpPr>
          <p:spPr>
            <a:xfrm>
              <a:off x="3571595" y="4145334"/>
              <a:ext cx="1172908" cy="50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300" b="1" u="none" strike="noStrike" cap="all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Cloud </a:t>
              </a:r>
              <a:r>
                <a:rPr lang="en-US" sz="1300" b="1" u="none" strike="noStrike" cap="all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/>
              </a:r>
              <a:br>
                <a:rPr lang="en-US" sz="1300" b="1" u="none" strike="noStrike" cap="all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</a:br>
              <a:r>
                <a:rPr lang="en-US" sz="1300" b="1" u="none" strike="noStrike" cap="all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Storage </a:t>
              </a:r>
              <a:endParaRPr lang="en-US" sz="1300" b="1" u="none" strike="noStrike" cap="all" dirty="0">
                <a:solidFill>
                  <a:schemeClr val="lt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grpSp>
          <p:nvGrpSpPr>
            <p:cNvPr id="512" name="Shape 512"/>
            <p:cNvGrpSpPr/>
            <p:nvPr/>
          </p:nvGrpSpPr>
          <p:grpSpPr>
            <a:xfrm>
              <a:off x="2698333" y="4095995"/>
              <a:ext cx="841579" cy="628562"/>
              <a:chOff x="3201050" y="4388760"/>
              <a:chExt cx="938700" cy="701100"/>
            </a:xfrm>
          </p:grpSpPr>
          <p:sp>
            <p:nvSpPr>
              <p:cNvPr id="513" name="Shape 513"/>
              <p:cNvSpPr/>
              <p:nvPr/>
            </p:nvSpPr>
            <p:spPr>
              <a:xfrm>
                <a:off x="3201050" y="4388760"/>
                <a:ext cx="938700" cy="701100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19050" cap="flat" cmpd="sng">
                <a:solidFill>
                  <a:srgbClr val="167A8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4" name="Shape 514"/>
              <p:cNvPicPr preferRelativeResize="0"/>
              <p:nvPr/>
            </p:nvPicPr>
            <p:blipFill rotWithShape="1">
              <a:blip r:embed="rId9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98680" y="4637662"/>
                <a:ext cx="535500" cy="18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Shape 515"/>
              <p:cNvPicPr preferRelativeResize="0"/>
              <p:nvPr/>
            </p:nvPicPr>
            <p:blipFill rotWithShape="1"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7175" y="4645944"/>
                <a:ext cx="212100" cy="18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Shape 516"/>
              <p:cNvPicPr preferRelativeResize="0"/>
              <p:nvPr/>
            </p:nvPicPr>
            <p:blipFill rotWithShape="1">
              <a:blip r:embed="rId11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8082" y="4881746"/>
                <a:ext cx="709800" cy="8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8423746" y="4664021"/>
            <a:ext cx="558900" cy="27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lang="en-US" sz="1200" b="0" i="0" u="none" strike="noStrike" cap="none" dirty="0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254759" y="206375"/>
            <a:ext cx="87654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u="none" strike="noStrike" dirty="0" smtClean="0">
                <a:solidFill>
                  <a:srgbClr val="3F3F3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Arial"/>
              </a:rPr>
              <a:t>Databricks Just-in-Time Data Platform</a:t>
            </a:r>
            <a:endParaRPr lang="en-US" sz="3400" b="1" u="none" strike="noStrike" dirty="0">
              <a:solidFill>
                <a:srgbClr val="3F3F3F"/>
              </a:solidFill>
              <a:latin typeface="Source Sans Pro Semibold" charset="0"/>
              <a:ea typeface="Source Sans Pro Semibold" charset="0"/>
              <a:cs typeface="Source Sans Pro Semibold" charset="0"/>
              <a:sym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4875" y="979817"/>
            <a:ext cx="3526200" cy="1231800"/>
            <a:chOff x="254875" y="979817"/>
            <a:chExt cx="3526200" cy="1231800"/>
          </a:xfrm>
        </p:grpSpPr>
        <p:sp>
          <p:nvSpPr>
            <p:cNvPr id="523" name="Shape 523"/>
            <p:cNvSpPr/>
            <p:nvPr/>
          </p:nvSpPr>
          <p:spPr>
            <a:xfrm>
              <a:off x="254875" y="979817"/>
              <a:ext cx="3526200" cy="12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Shape 524"/>
            <p:cNvSpPr txBox="1"/>
            <p:nvPr/>
          </p:nvSpPr>
          <p:spPr>
            <a:xfrm>
              <a:off x="837030" y="1019222"/>
              <a:ext cx="26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u="none" strike="noStrike" cap="none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INTEGRATED WORKSPACE</a:t>
              </a:r>
            </a:p>
          </p:txBody>
        </p:sp>
        <p:sp>
          <p:nvSpPr>
            <p:cNvPr id="525" name="Shape 525"/>
            <p:cNvSpPr/>
            <p:nvPr/>
          </p:nvSpPr>
          <p:spPr>
            <a:xfrm>
              <a:off x="915482" y="1450720"/>
              <a:ext cx="1281899" cy="635400"/>
            </a:xfrm>
            <a:prstGeom prst="rect">
              <a:avLst/>
            </a:prstGeom>
            <a:solidFill>
              <a:srgbClr val="167A8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300" b="1" u="none" strike="noStrike" cap="none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DASHBOARDS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1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Reports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221258" y="1450720"/>
              <a:ext cx="1331700" cy="635400"/>
            </a:xfrm>
            <a:prstGeom prst="rect">
              <a:avLst/>
            </a:prstGeom>
            <a:solidFill>
              <a:srgbClr val="167A8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300" b="1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NOTEBOOKS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100" dirty="0" err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github</a:t>
              </a:r>
              <a:r>
                <a:rPr lang="en-US" sz="11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, </a:t>
              </a:r>
              <a:r>
                <a:rPr lang="en-US" sz="1100" dirty="0" err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viz</a:t>
              </a:r>
              <a:r>
                <a:rPr lang="en-US" sz="11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, collaboration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19246" y="979817"/>
            <a:ext cx="2266500" cy="1231800"/>
            <a:chOff x="3819246" y="979817"/>
            <a:chExt cx="2266500" cy="1231800"/>
          </a:xfrm>
        </p:grpSpPr>
        <p:sp>
          <p:nvSpPr>
            <p:cNvPr id="529" name="Shape 529"/>
            <p:cNvSpPr/>
            <p:nvPr/>
          </p:nvSpPr>
          <p:spPr>
            <a:xfrm>
              <a:off x="3860730" y="979817"/>
              <a:ext cx="2166577" cy="12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167A87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3924894" y="1450719"/>
              <a:ext cx="830700" cy="6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3819246" y="1019222"/>
              <a:ext cx="226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BI TOOLS</a:t>
              </a:r>
            </a:p>
          </p:txBody>
        </p:sp>
        <p:pic>
          <p:nvPicPr>
            <p:cNvPr id="532" name="Shape 53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030405" y="1664160"/>
              <a:ext cx="655500" cy="21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Shape 533"/>
            <p:cNvSpPr/>
            <p:nvPr/>
          </p:nvSpPr>
          <p:spPr>
            <a:xfrm>
              <a:off x="4776537" y="1450719"/>
              <a:ext cx="1187400" cy="6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34" name="Shape 534"/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8641" y="1660060"/>
              <a:ext cx="1079100" cy="21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254759" y="2285497"/>
            <a:ext cx="8737500" cy="1560494"/>
            <a:chOff x="254759" y="2285497"/>
            <a:chExt cx="8737500" cy="1560494"/>
          </a:xfrm>
        </p:grpSpPr>
        <p:sp>
          <p:nvSpPr>
            <p:cNvPr id="518" name="Shape 518"/>
            <p:cNvSpPr/>
            <p:nvPr/>
          </p:nvSpPr>
          <p:spPr>
            <a:xfrm>
              <a:off x="254759" y="2285497"/>
              <a:ext cx="8737500" cy="146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837030" y="2601774"/>
              <a:ext cx="1952983" cy="124421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u="none" strike="noStrike" cap="none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JUST-IN-TIME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PROCESSING</a:t>
              </a:r>
              <a:r>
                <a:rPr lang="en-US" sz="1600" b="1" u="none" strike="noStrike" cap="none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/>
              </a:r>
              <a:br>
                <a:rPr lang="en-US" sz="1600" b="1" u="none" strike="noStrike" cap="none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</a:br>
              <a:endParaRPr lang="en-US" sz="1600" b="1" u="none" strike="noStrike" cap="none" dirty="0">
                <a:solidFill>
                  <a:schemeClr val="lt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2612114" y="2394801"/>
              <a:ext cx="1410857" cy="1212993"/>
            </a:xfrm>
            <a:prstGeom prst="rect">
              <a:avLst/>
            </a:prstGeom>
            <a:solidFill>
              <a:srgbClr val="10713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</p:txBody>
        </p:sp>
        <p:sp>
          <p:nvSpPr>
            <p:cNvPr id="536" name="Shape 536"/>
            <p:cNvSpPr txBox="1"/>
            <p:nvPr/>
          </p:nvSpPr>
          <p:spPr>
            <a:xfrm>
              <a:off x="2564614" y="2491563"/>
              <a:ext cx="15071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POWERED BY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i="1" dirty="0" smtClean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APACHE</a:t>
              </a:r>
              <a:endParaRPr lang="en-US" sz="1600" i="1" dirty="0">
                <a:solidFill>
                  <a:schemeClr val="lt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pic>
          <p:nvPicPr>
            <p:cNvPr id="537" name="Shape 53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970570" y="2867291"/>
              <a:ext cx="984636" cy="498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Shape 544"/>
            <p:cNvSpPr/>
            <p:nvPr/>
          </p:nvSpPr>
          <p:spPr>
            <a:xfrm>
              <a:off x="4419981" y="2387883"/>
              <a:ext cx="4381117" cy="1235728"/>
            </a:xfrm>
            <a:prstGeom prst="rect">
              <a:avLst/>
            </a:prstGeom>
            <a:solidFill>
              <a:srgbClr val="0C532A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</p:txBody>
        </p:sp>
        <p:sp>
          <p:nvSpPr>
            <p:cNvPr id="545" name="Shape 545"/>
            <p:cNvSpPr/>
            <p:nvPr/>
          </p:nvSpPr>
          <p:spPr>
            <a:xfrm>
              <a:off x="4491599" y="2690472"/>
              <a:ext cx="4309499" cy="64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200" b="1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CLUSTERS: </a:t>
              </a:r>
              <a:r>
                <a:rPr lang="en-US" sz="1200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Auto-scaled, resilient, multi-tenant</a:t>
              </a:r>
              <a:endParaRPr lang="en-US" sz="1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200" b="1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</a:t>
              </a:r>
              <a:r>
                <a:rPr lang="en-US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INTEGRATION: </a:t>
              </a:r>
              <a:r>
                <a:rPr lang="en-US" sz="1200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secure and fast data source integrations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INTERFACES: </a:t>
              </a:r>
              <a:r>
                <a:rPr lang="en-US" sz="1200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REST APIs &amp; BI tools</a:t>
              </a:r>
              <a:endParaRPr lang="en-US" sz="12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4490708" y="2422577"/>
              <a:ext cx="357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cap="all" dirty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  <a:t>Databricks </a:t>
              </a:r>
              <a:r>
                <a:rPr lang="en-US" sz="1600" cap="all" dirty="0" smtClean="0">
                  <a:solidFill>
                    <a:schemeClr val="lt1"/>
                  </a:solidFill>
                  <a:latin typeface="Source Sans Pro Semibold" charset="0"/>
                  <a:ea typeface="Source Sans Pro"/>
                  <a:cs typeface="Source Sans Pro"/>
                  <a:sym typeface="Source Sans Pro"/>
                </a:rPr>
                <a:t>services</a:t>
              </a:r>
              <a:endParaRPr lang="en-US" sz="1600" cap="all" dirty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031866" y="2708810"/>
              <a:ext cx="4138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 smtClean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</a:t>
              </a:r>
              <a:endParaRPr lang="en-US" sz="3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27307" y="979817"/>
            <a:ext cx="3032099" cy="1231800"/>
            <a:chOff x="6027307" y="979817"/>
            <a:chExt cx="3032099" cy="1231800"/>
          </a:xfrm>
        </p:grpSpPr>
        <p:sp>
          <p:nvSpPr>
            <p:cNvPr id="539" name="Shape 539"/>
            <p:cNvSpPr/>
            <p:nvPr/>
          </p:nvSpPr>
          <p:spPr>
            <a:xfrm>
              <a:off x="6109528" y="979817"/>
              <a:ext cx="2882700" cy="1231800"/>
            </a:xfrm>
            <a:prstGeom prst="rect">
              <a:avLst/>
            </a:pr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6027307" y="1019222"/>
              <a:ext cx="30320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YOUR CUSTOM SPARK APPS</a:t>
              </a:r>
            </a:p>
          </p:txBody>
        </p:sp>
        <p:pic>
          <p:nvPicPr>
            <p:cNvPr id="541" name="Shape 541"/>
            <p:cNvPicPr preferRelativeResize="0"/>
            <p:nvPr/>
          </p:nvPicPr>
          <p:blipFill rotWithShape="1">
            <a:blip r:embed="rId1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910813" y="1362901"/>
              <a:ext cx="440561" cy="440561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42" name="Shape 542"/>
            <p:cNvPicPr preferRelativeResize="0"/>
            <p:nvPr/>
          </p:nvPicPr>
          <p:blipFill rotWithShape="1">
            <a:blip r:embed="rId1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51176" y="1367292"/>
              <a:ext cx="440561" cy="440561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549" name="Shape 549"/>
            <p:cNvSpPr/>
            <p:nvPr/>
          </p:nvSpPr>
          <p:spPr>
            <a:xfrm>
              <a:off x="6314706" y="1868475"/>
              <a:ext cx="2457300" cy="269324"/>
            </a:xfrm>
            <a:prstGeom prst="rect">
              <a:avLst/>
            </a:prstGeom>
            <a:solidFill>
              <a:srgbClr val="167A8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lt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300" b="1" dirty="0">
                  <a:solidFill>
                    <a:schemeClr val="lt1"/>
                  </a:solidFill>
                  <a:latin typeface="Source Sans Pro Semibold" charset="0"/>
                  <a:ea typeface="Source Sans Pro Semibold" charset="0"/>
                  <a:cs typeface="Source Sans Pro Semibold" charset="0"/>
                  <a:sym typeface="Source Sans Pro"/>
                </a:rPr>
                <a:t>PRODUCTION JOBS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lt1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772523" y="1357922"/>
              <a:ext cx="470085" cy="4700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55" name="Shape 498"/>
          <p:cNvSpPr txBox="1"/>
          <p:nvPr/>
        </p:nvSpPr>
        <p:spPr>
          <a:xfrm>
            <a:off x="7813014" y="4143181"/>
            <a:ext cx="1279443" cy="491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300" b="0" i="0" u="none" strike="noStrike" cap="all" dirty="0" smtClean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  <a:t>DATA LAKE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300" cap="all" dirty="0" smtClean="0">
                <a:solidFill>
                  <a:schemeClr val="lt1"/>
                </a:solidFill>
                <a:latin typeface="Source Sans Pro Semibold" charset="0"/>
                <a:ea typeface="Source Sans Pro"/>
                <a:cs typeface="Source Sans Pro"/>
                <a:sym typeface="Source Sans Pro"/>
              </a:rPr>
              <a:t>DATA HUB</a:t>
            </a:r>
            <a:endParaRPr lang="en-US" sz="1300" b="0" i="0" u="none" strike="noStrike" cap="all" dirty="0">
              <a:solidFill>
                <a:schemeClr val="lt1"/>
              </a:solidFill>
              <a:latin typeface="Source Sans Pro Semibold" charset="0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60" y="206375"/>
            <a:ext cx="8437548" cy="857400"/>
          </a:xfrm>
        </p:spPr>
        <p:txBody>
          <a:bodyPr>
            <a:noAutofit/>
          </a:bodyPr>
          <a:lstStyle/>
          <a:p>
            <a:r>
              <a:rPr lang="en-US" dirty="0" smtClean="0"/>
              <a:t>The Challenge of Securing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1375" y="4786313"/>
            <a:ext cx="558800" cy="273050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5F5F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lang="en-US" sz="1200" b="0" i="0" u="none" strike="noStrike" cap="none">
              <a:solidFill>
                <a:srgbClr val="5F5F5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154940" y="1505484"/>
            <a:ext cx="7962900" cy="41465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End-to-end security a challenge for enterprises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154941" y="2799534"/>
            <a:ext cx="1379314" cy="10148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Securing file management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877939" y="2799534"/>
            <a:ext cx="1390401" cy="6039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Secure table management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667106" y="2799534"/>
            <a:ext cx="1443812" cy="61668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Secure cluster management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5541988" y="2799535"/>
            <a:ext cx="1093842" cy="675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Secure job workflows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6901959" y="2799534"/>
            <a:ext cx="1913255" cy="8461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7303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/>
              <a:buChar char="•"/>
              <a:defRPr sz="20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1pPr>
            <a:lvl2pPr marL="628650" indent="-1714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8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2pPr>
            <a:lvl3pPr marL="1089025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3pPr>
            <a:lvl4pPr marL="1487488" indent="-173038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–"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4pPr>
            <a:lvl5pPr marL="1885950" indent="-174625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Lucida Grande"/>
              <a:buChar char="•"/>
              <a:defRPr sz="14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ＭＳ Ｐゴシック" charset="0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Source Sans Pro Light" charset="0"/>
                <a:ea typeface="Source Sans Pro Light" charset="0"/>
                <a:cs typeface="Source Sans Pro Light" charset="0"/>
              </a:rPr>
              <a:t>Secure dashboards, report, notebook management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0160" y="3953984"/>
            <a:ext cx="8138160" cy="514747"/>
            <a:chOff x="-10160" y="3953984"/>
            <a:chExt cx="8138160" cy="514747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 bwMode="auto">
            <a:xfrm>
              <a:off x="-10160" y="3953984"/>
              <a:ext cx="8138160" cy="51474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17303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/>
                <a:buChar char="•"/>
                <a:defRPr sz="20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1pPr>
              <a:lvl2pPr marL="628650" indent="-171450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8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2pPr>
              <a:lvl3pPr marL="1089025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3pPr>
              <a:lvl4pPr marL="1487488" indent="-173038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Lucida Grande"/>
                <a:buChar char="–"/>
                <a:defRPr sz="16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4pPr>
              <a:lvl5pPr marL="1885950" indent="-174625" algn="l" defTabSz="457200" rtl="0" eaLnBrk="1" fontAlgn="base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SzPct val="80000"/>
                <a:buFont typeface="Lucida Grande"/>
                <a:buChar char="•"/>
                <a:defRPr sz="140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/>
                  <a:ea typeface="ＭＳ Ｐゴシック" charset="0"/>
                  <a:cs typeface="Source Sans Pro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b="1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Today </a:t>
              </a:r>
              <a:r>
                <a:rPr lang="en-US" b="1" dirty="0">
                  <a:latin typeface="Source Sans Pro Semibold" charset="0"/>
                  <a:ea typeface="Source Sans Pro Semibold" charset="0"/>
                  <a:cs typeface="Source Sans Pro Semibold" charset="0"/>
                </a:rPr>
                <a:t>there </a:t>
              </a:r>
              <a:r>
                <a:rPr lang="en-US" b="1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are </a:t>
              </a:r>
              <a:r>
                <a:rPr lang="en-US" b="1" dirty="0">
                  <a:latin typeface="Source Sans Pro Semibold" charset="0"/>
                  <a:ea typeface="Source Sans Pro Semibold" charset="0"/>
                  <a:cs typeface="Source Sans Pro Semibold" charset="0"/>
                </a:rPr>
                <a:t>piecemeal solutions, but no comprehensive solution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55600" y="4338472"/>
              <a:ext cx="752856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 flipV="1">
            <a:off x="649372" y="2424708"/>
            <a:ext cx="7234788" cy="162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531369" y="2094676"/>
            <a:ext cx="666897" cy="6668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7712608" y="2197492"/>
            <a:ext cx="310651" cy="40691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5767478" y="2094676"/>
            <a:ext cx="666897" cy="6668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5949736" y="2197492"/>
            <a:ext cx="310651" cy="406910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4003585" y="2094676"/>
            <a:ext cx="666897" cy="6668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4179198" y="2197492"/>
            <a:ext cx="310651" cy="40691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2239692" y="2094676"/>
            <a:ext cx="666897" cy="6668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2423991" y="2197492"/>
            <a:ext cx="310651" cy="40691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475799" y="2094676"/>
            <a:ext cx="666897" cy="6668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661117" y="2197492"/>
            <a:ext cx="310651" cy="4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B_slides_16x9_template_150512">
  <a:themeElements>
    <a:clrScheme name="DATABRICKS 150203_2">
      <a:dk1>
        <a:srgbClr val="000000"/>
      </a:dk1>
      <a:lt1>
        <a:srgbClr val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1EA2B4"/>
      </a:hlink>
      <a:folHlink>
        <a:srgbClr val="7552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B_slides_16x9_template_150512">
  <a:themeElements>
    <a:clrScheme name="DATABRICKS 150203_2">
      <a:dk1>
        <a:srgbClr val="000000"/>
      </a:dk1>
      <a:lt1>
        <a:srgbClr val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1EA2B4"/>
      </a:hlink>
      <a:folHlink>
        <a:srgbClr val="7552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7498</TotalTime>
  <Words>553</Words>
  <Application>Microsoft Macintosh PowerPoint</Application>
  <PresentationFormat>On-screen Show (16:9)</PresentationFormat>
  <Paragraphs>166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Merriweather Sans</vt:lpstr>
      <vt:lpstr>Source Sans Pro</vt:lpstr>
      <vt:lpstr>Source Sans Pro Light</vt:lpstr>
      <vt:lpstr>Source Sans Pro Semibold</vt:lpstr>
      <vt:lpstr>DB_slides_16x9_template_150512</vt:lpstr>
      <vt:lpstr>DB_slides_16x9_template_150512</vt:lpstr>
      <vt:lpstr>Disrupting Big Data with Apache Spark in the Cloud</vt:lpstr>
      <vt:lpstr>The Dawn of Advanced Analytics</vt:lpstr>
      <vt:lpstr>Analytics Transforming Industries</vt:lpstr>
      <vt:lpstr>Today’s Data Reality</vt:lpstr>
      <vt:lpstr>The Analytics Gap</vt:lpstr>
      <vt:lpstr>Why is there a gap?</vt:lpstr>
      <vt:lpstr>PowerPoint Presentation</vt:lpstr>
      <vt:lpstr>Databricks Just-in-Time Data Platform</vt:lpstr>
      <vt:lpstr>The Challenge of Securing Analytics</vt:lpstr>
      <vt:lpstr>Databricks Enterprise Security (DBES)</vt:lpstr>
      <vt:lpstr>Enterprise use-cases</vt:lpstr>
      <vt:lpstr>Thank you.</vt:lpstr>
      <vt:lpstr>Try Apache Spark with Databricks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 Ghodsi</cp:lastModifiedBy>
  <cp:revision>212</cp:revision>
  <dcterms:modified xsi:type="dcterms:W3CDTF">2016-06-09T16:26:18Z</dcterms:modified>
</cp:coreProperties>
</file>